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63" r:id="rId4"/>
    <p:sldId id="259" r:id="rId5"/>
    <p:sldId id="257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1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565723-2611-46D1-BCBD-5AF88C4612C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60B90F-133F-4A5D-B95A-01D2CA4E16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hanh-quan-xa.mid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" descr="http://d2.violet.vn/uploads/thumbnails/375/thumbnails2/Picture3.p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073150" y="785794"/>
            <a:ext cx="7243763" cy="1169551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TRINH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10</a:t>
            </a:r>
          </a:p>
        </p:txBody>
      </p:sp>
      <p:sp>
        <p:nvSpPr>
          <p:cNvPr id="2052" name="WordArt 6"/>
          <p:cNvSpPr>
            <a:spLocks noChangeArrowheads="1" noChangeShapeType="1" noTextEdit="1"/>
          </p:cNvSpPr>
          <p:nvPr/>
        </p:nvSpPr>
        <p:spPr bwMode="auto">
          <a:xfrm>
            <a:off x="2286000" y="1844675"/>
            <a:ext cx="4513263" cy="13700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VNI-Times"/>
            </a:endParaRPr>
          </a:p>
        </p:txBody>
      </p:sp>
      <p:sp>
        <p:nvSpPr>
          <p:cNvPr id="2054" name="WordArt 12" descr="Narrow vertical"/>
          <p:cNvSpPr>
            <a:spLocks noChangeArrowheads="1" noChangeShapeType="1" noTextEdit="1"/>
          </p:cNvSpPr>
          <p:nvPr/>
        </p:nvSpPr>
        <p:spPr bwMode="auto">
          <a:xfrm>
            <a:off x="1600200" y="3003550"/>
            <a:ext cx="6324600" cy="11874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50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5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5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endParaRPr lang="en-US" sz="5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hanh-quan-xa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7250" y="58578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685800" y="4219575"/>
            <a:ext cx="7772400" cy="13430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0" scaled="1"/>
                </a:gradFill>
                <a:effectLst>
                  <a:prstShdw prst="shdw17" dist="17961" dir="2700000">
                    <a:srgbClr val="991F5C"/>
                  </a:prst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kern="10" dirty="0"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0" scaled="1"/>
                </a:gradFill>
                <a:effectLst>
                  <a:prstShdw prst="shdw17" dist="17961" dir="2700000">
                    <a:srgbClr val="991F5C"/>
                  </a:prst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0" scaled="1"/>
                </a:gradFill>
                <a:effectLst>
                  <a:prstShdw prst="shdw17" dist="17961" dir="2700000">
                    <a:srgbClr val="991F5C"/>
                  </a:prst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kern="10" dirty="0"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0" scaled="1"/>
                </a:gradFill>
                <a:effectLst>
                  <a:prstShdw prst="shdw17" dist="17961" dir="2700000">
                    <a:srgbClr val="991F5C"/>
                  </a:prst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kern="10" dirty="0" err="1"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0" scaled="1"/>
                </a:gradFill>
                <a:effectLst>
                  <a:prstShdw prst="shdw17" dist="17961" dir="2700000">
                    <a:srgbClr val="991F5C"/>
                  </a:prst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kern="10" dirty="0"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0" scaled="1"/>
                </a:gradFill>
                <a:effectLst>
                  <a:prstShdw prst="shdw17" dist="17961" dir="2700000">
                    <a:srgbClr val="991F5C"/>
                  </a:prst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420884315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052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6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96378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200" y="491226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Nghe -viết : Nghe nhạc </a:t>
            </a:r>
            <a:endParaRPr lang="en-US" sz="2400" b="1" i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4600" y="1125635"/>
            <a:ext cx="7239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Nghe nhạc</a:t>
            </a:r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Đang chơi bi mải miết</a:t>
            </a:r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Bỗng nghe nổi nhạc đài</a:t>
            </a:r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Bé Cương dừng tay lại</a:t>
            </a:r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Chân giẫm nhịp một hai.</a:t>
            </a:r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Tiếng nhạc lên cao vút</a:t>
            </a:r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Cương lắc nhịp cái đầu</a:t>
            </a:r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Cây trước nhà cũng lắc</a:t>
            </a:r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Lá xanh va vào nhau</a:t>
            </a:r>
          </a:p>
          <a:p>
            <a:br>
              <a:rPr lang="vi-V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0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5ED59C5-972D-473F-9D60-AAB7CF756C37}"/>
              </a:ext>
            </a:extLst>
          </p:cNvPr>
          <p:cNvSpPr txBox="1"/>
          <p:nvPr/>
        </p:nvSpPr>
        <p:spPr>
          <a:xfrm>
            <a:off x="2133600" y="339118"/>
            <a:ext cx="7315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Tiếng nhạc dồn réo rắt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Cương cũng rung theo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Viên bi lăn trên đất 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Rồi nằm im, trong veo…</a:t>
            </a:r>
          </a:p>
          <a:p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Võ Văn Trực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194B23-4391-4A7B-AB90-E5D5D556AF78}"/>
              </a:ext>
            </a:extLst>
          </p:cNvPr>
          <p:cNvSpPr/>
          <p:nvPr/>
        </p:nvSpPr>
        <p:spPr>
          <a:xfrm>
            <a:off x="1186543" y="4343400"/>
            <a:ext cx="6934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-Tên bài :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nhạc</a:t>
            </a:r>
          </a:p>
          <a:p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Tên riêng :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CF2C39-BBAF-4F78-94F6-69D9EDE21BD8}"/>
              </a:ext>
            </a:extLst>
          </p:cNvPr>
          <p:cNvSpPr/>
          <p:nvPr/>
        </p:nvSpPr>
        <p:spPr>
          <a:xfrm>
            <a:off x="990600" y="3449216"/>
            <a:ext cx="762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từ được viết hoa trong bài chính tả trên ?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001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0715" y="6172200"/>
            <a:ext cx="5741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**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3827441"/>
            <a:ext cx="6724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30245" y="454787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-Viết hoa chữ đầu mỗi dòng thơ.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5088418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-Lưu ý khoảng cách giữa các tiếng trong dòng.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40173" y="5628963"/>
            <a:ext cx="5436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-Giữ vở sạch sẽ, tránh bôi xóa.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9794" y="992602"/>
            <a:ext cx="2320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*Giải nghĩa từ: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0444" y="38495"/>
            <a:ext cx="7696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Nghe -viết : </a:t>
            </a:r>
            <a:r>
              <a:rPr lang="en-GB" sz="28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Nghe nhạc</a:t>
            </a:r>
            <a:endParaRPr lang="vi-VN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i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2297" y="1535839"/>
            <a:ext cx="2116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Réo rắt: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43412" y="1532696"/>
            <a:ext cx="79434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âm thanh cao và thanh, lúc to lúc nhỏ, lúc nhanh lúc chậm.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AC31FA-548E-440C-A9F8-D07B58277CDD}"/>
              </a:ext>
            </a:extLst>
          </p:cNvPr>
          <p:cNvSpPr/>
          <p:nvPr/>
        </p:nvSpPr>
        <p:spPr>
          <a:xfrm>
            <a:off x="112839" y="2411344"/>
            <a:ext cx="1917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Mải miết: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196D111-2F6F-4111-BA19-555F095DE009}"/>
              </a:ext>
            </a:extLst>
          </p:cNvPr>
          <p:cNvSpPr/>
          <p:nvPr/>
        </p:nvSpPr>
        <p:spPr>
          <a:xfrm>
            <a:off x="1402428" y="2411344"/>
            <a:ext cx="73152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tập trung liên tục vào một việc làm cụ thể nào đó đến mức không để ý gì đến xung quanh.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4381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5" grpId="0"/>
      <p:bldP spid="17" grpId="0"/>
      <p:bldP spid="18" grpId="0"/>
      <p:bldP spid="20" grpId="0"/>
      <p:bldP spid="14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7212" y="304800"/>
            <a:ext cx="819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  <a:r>
              <a:rPr lang="vi-VN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(trang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r>
              <a:rPr lang="vi-VN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gk Tiếng Việt 3):</a:t>
            </a:r>
            <a:endParaRPr lang="vi-VN" sz="2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5562" y="990600"/>
            <a:ext cx="44924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Điền vào chỗ trống :</a:t>
            </a:r>
            <a:endParaRPr lang="vi-VN" sz="2400" dirty="0"/>
          </a:p>
          <a:p>
            <a:r>
              <a:rPr lang="vi-VN" sz="2400" b="1" dirty="0"/>
              <a:t>a)</a:t>
            </a:r>
            <a:r>
              <a:rPr lang="vi-VN" sz="2400" b="1" i="1" dirty="0"/>
              <a:t>  l</a:t>
            </a:r>
            <a:r>
              <a:rPr lang="vi-VN" sz="2400" b="1" dirty="0"/>
              <a:t> hay</a:t>
            </a:r>
            <a:r>
              <a:rPr lang="vi-VN" sz="2400" b="1" i="1" dirty="0"/>
              <a:t> n</a:t>
            </a:r>
            <a:r>
              <a:rPr lang="vi-VN" sz="2400" b="1" dirty="0"/>
              <a:t> ?</a:t>
            </a:r>
            <a:endParaRPr lang="en-GB" sz="2400" b="1" dirty="0"/>
          </a:p>
          <a:p>
            <a:endParaRPr lang="en-GB" sz="2400" b="1" dirty="0"/>
          </a:p>
          <a:p>
            <a:r>
              <a:rPr lang="en-GB" sz="2400" b="1" dirty="0"/>
              <a:t>-…..áo động, hỗn ….áo</a:t>
            </a:r>
          </a:p>
          <a:p>
            <a:endParaRPr lang="en-GB" sz="2400" b="1" dirty="0"/>
          </a:p>
          <a:p>
            <a:r>
              <a:rPr lang="en-GB" sz="2400" b="1" dirty="0"/>
              <a:t>- béo ….</a:t>
            </a:r>
            <a:r>
              <a:rPr lang="en-GB" sz="2400" b="1" dirty="0" err="1"/>
              <a:t>úc</a:t>
            </a:r>
            <a:r>
              <a:rPr lang="en-GB" sz="2400" b="1" dirty="0"/>
              <a:t> …..ích, ….</a:t>
            </a:r>
            <a:r>
              <a:rPr lang="en-GB" sz="2400" b="1" dirty="0" err="1"/>
              <a:t>úc</a:t>
            </a:r>
            <a:r>
              <a:rPr lang="en-GB" sz="2400" b="1" dirty="0"/>
              <a:t> đó</a:t>
            </a:r>
            <a:endParaRPr lang="vi-VN" sz="2400" dirty="0"/>
          </a:p>
          <a:p>
            <a:r>
              <a:rPr lang="vi-VN" sz="2400" dirty="0"/>
              <a:t>   </a:t>
            </a:r>
            <a:br>
              <a:rPr lang="vi-VN" sz="2400" dirty="0"/>
            </a:br>
            <a:endParaRPr lang="vi-VN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CC4ABD-C9CC-4E39-B764-2CA3D1B7D542}"/>
              </a:ext>
            </a:extLst>
          </p:cNvPr>
          <p:cNvSpPr txBox="1"/>
          <p:nvPr/>
        </p:nvSpPr>
        <p:spPr>
          <a:xfrm>
            <a:off x="2399774" y="3895501"/>
            <a:ext cx="34256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b)</a:t>
            </a:r>
            <a:r>
              <a:rPr lang="vi-VN" sz="2400" b="1" i="1" dirty="0"/>
              <a:t>  </a:t>
            </a:r>
            <a:r>
              <a:rPr lang="en-GB" sz="2400" b="1" i="1" dirty="0" err="1"/>
              <a:t>ut</a:t>
            </a:r>
            <a:r>
              <a:rPr lang="vi-VN" sz="2400" b="1" dirty="0"/>
              <a:t> hay</a:t>
            </a:r>
            <a:r>
              <a:rPr lang="vi-VN" sz="2400" b="1" i="1" dirty="0"/>
              <a:t> </a:t>
            </a:r>
            <a:r>
              <a:rPr lang="en-GB" sz="2400" b="1" i="1" dirty="0" err="1"/>
              <a:t>uc</a:t>
            </a:r>
            <a:r>
              <a:rPr lang="vi-VN" sz="2400" b="1" dirty="0"/>
              <a:t> ?</a:t>
            </a:r>
            <a:endParaRPr lang="en-GB" sz="2400" b="1" dirty="0"/>
          </a:p>
          <a:p>
            <a:endParaRPr lang="en-GB" sz="2400" b="1" dirty="0"/>
          </a:p>
          <a:p>
            <a:r>
              <a:rPr lang="en-GB" sz="2400" b="1" dirty="0"/>
              <a:t>-ông b….,  b….. gỗ</a:t>
            </a:r>
          </a:p>
          <a:p>
            <a:endParaRPr lang="en-GB" sz="2400" b="1" dirty="0"/>
          </a:p>
          <a:p>
            <a:r>
              <a:rPr lang="en-GB" sz="2400" b="1" dirty="0"/>
              <a:t>-chim c…., hoa c….</a:t>
            </a:r>
            <a:endParaRPr lang="vi-VN" sz="2400" dirty="0"/>
          </a:p>
          <a:p>
            <a:r>
              <a:rPr lang="vi-VN" sz="2400" dirty="0"/>
              <a:t>   </a:t>
            </a:r>
            <a:br>
              <a:rPr lang="vi-VN" sz="2400" dirty="0"/>
            </a:br>
            <a:endParaRPr lang="vi-VN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866BF7-6D7C-4346-9517-1110A7F85880}"/>
              </a:ext>
            </a:extLst>
          </p:cNvPr>
          <p:cNvSpPr txBox="1"/>
          <p:nvPr/>
        </p:nvSpPr>
        <p:spPr>
          <a:xfrm>
            <a:off x="5181600" y="1990874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solidFill>
                  <a:srgbClr val="FF0000"/>
                </a:solidFill>
              </a:rPr>
              <a:t> l</a:t>
            </a:r>
            <a:r>
              <a:rPr lang="vi-VN" sz="2800" b="1" dirty="0">
                <a:solidFill>
                  <a:srgbClr val="FF0000"/>
                </a:solidFill>
              </a:rPr>
              <a:t> 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6591CB-5600-4598-9B85-39C23D3C5542}"/>
              </a:ext>
            </a:extLst>
          </p:cNvPr>
          <p:cNvSpPr txBox="1"/>
          <p:nvPr/>
        </p:nvSpPr>
        <p:spPr>
          <a:xfrm>
            <a:off x="5279571" y="275067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solidFill>
                  <a:srgbClr val="FF0000"/>
                </a:solidFill>
              </a:rPr>
              <a:t> l</a:t>
            </a:r>
            <a:r>
              <a:rPr lang="vi-VN" sz="2800" b="1" dirty="0">
                <a:solidFill>
                  <a:srgbClr val="FF0000"/>
                </a:solidFill>
              </a:rPr>
              <a:t> 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781AAF-1176-40FD-A77C-A6D6B58AB6E0}"/>
              </a:ext>
            </a:extLst>
          </p:cNvPr>
          <p:cNvSpPr txBox="1"/>
          <p:nvPr/>
        </p:nvSpPr>
        <p:spPr>
          <a:xfrm>
            <a:off x="2667000" y="2058173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solidFill>
                  <a:srgbClr val="FF0000"/>
                </a:solidFill>
              </a:rPr>
              <a:t> </a:t>
            </a:r>
            <a:r>
              <a:rPr lang="en-GB" sz="2800" b="1" i="1" dirty="0">
                <a:solidFill>
                  <a:srgbClr val="FF0000"/>
                </a:solidFill>
              </a:rPr>
              <a:t>n</a:t>
            </a:r>
            <a:r>
              <a:rPr lang="vi-VN" sz="2800" b="1" dirty="0">
                <a:solidFill>
                  <a:srgbClr val="FF0000"/>
                </a:solidFill>
              </a:rPr>
              <a:t> 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8FC094-B540-4D4D-B99F-B9B758677D27}"/>
              </a:ext>
            </a:extLst>
          </p:cNvPr>
          <p:cNvSpPr txBox="1"/>
          <p:nvPr/>
        </p:nvSpPr>
        <p:spPr>
          <a:xfrm>
            <a:off x="3289167" y="2750670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solidFill>
                  <a:srgbClr val="FF0000"/>
                </a:solidFill>
              </a:rPr>
              <a:t> </a:t>
            </a:r>
            <a:r>
              <a:rPr lang="en-GB" sz="2800" b="1" i="1" dirty="0">
                <a:solidFill>
                  <a:srgbClr val="FF0000"/>
                </a:solidFill>
              </a:rPr>
              <a:t>n</a:t>
            </a:r>
            <a:r>
              <a:rPr lang="vi-VN" sz="2800" b="1" dirty="0">
                <a:solidFill>
                  <a:srgbClr val="FF0000"/>
                </a:solidFill>
              </a:rPr>
              <a:t> 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0B066C-2429-4BF7-AA3D-4F051984AC3D}"/>
              </a:ext>
            </a:extLst>
          </p:cNvPr>
          <p:cNvSpPr txBox="1"/>
          <p:nvPr/>
        </p:nvSpPr>
        <p:spPr>
          <a:xfrm>
            <a:off x="4212772" y="2750670"/>
            <a:ext cx="53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solidFill>
                  <a:srgbClr val="FF0000"/>
                </a:solidFill>
              </a:rPr>
              <a:t> </a:t>
            </a:r>
            <a:r>
              <a:rPr lang="en-GB" sz="2800" b="1" i="1" dirty="0">
                <a:solidFill>
                  <a:srgbClr val="FF0000"/>
                </a:solidFill>
              </a:rPr>
              <a:t>n</a:t>
            </a:r>
            <a:r>
              <a:rPr lang="vi-VN" sz="2800" b="1" dirty="0">
                <a:solidFill>
                  <a:srgbClr val="FF0000"/>
                </a:solidFill>
              </a:rPr>
              <a:t> 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7C24AD-1A09-41C1-92C4-852306AF8EEB}"/>
              </a:ext>
            </a:extLst>
          </p:cNvPr>
          <p:cNvSpPr txBox="1"/>
          <p:nvPr/>
        </p:nvSpPr>
        <p:spPr>
          <a:xfrm>
            <a:off x="3289167" y="4587998"/>
            <a:ext cx="715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solidFill>
                  <a:srgbClr val="FF0000"/>
                </a:solidFill>
              </a:rPr>
              <a:t> </a:t>
            </a:r>
            <a:r>
              <a:rPr lang="en-GB" sz="2800" b="1" i="1" dirty="0">
                <a:solidFill>
                  <a:srgbClr val="FF0000"/>
                </a:solidFill>
              </a:rPr>
              <a:t>ụt</a:t>
            </a:r>
            <a:r>
              <a:rPr lang="vi-VN" sz="2800" b="1" dirty="0">
                <a:solidFill>
                  <a:srgbClr val="FF0000"/>
                </a:solidFill>
              </a:rPr>
              <a:t> 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907B4A-D07E-4972-A0CD-B8C355BB41C7}"/>
              </a:ext>
            </a:extLst>
          </p:cNvPr>
          <p:cNvSpPr txBox="1"/>
          <p:nvPr/>
        </p:nvSpPr>
        <p:spPr>
          <a:xfrm>
            <a:off x="3497552" y="5299279"/>
            <a:ext cx="7152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solidFill>
                  <a:srgbClr val="FF0000"/>
                </a:solidFill>
              </a:rPr>
              <a:t> </a:t>
            </a:r>
            <a:r>
              <a:rPr lang="en-GB" sz="2800" b="1" i="1" dirty="0">
                <a:solidFill>
                  <a:srgbClr val="FF0000"/>
                </a:solidFill>
              </a:rPr>
              <a:t>út</a:t>
            </a:r>
            <a:r>
              <a:rPr lang="vi-VN" sz="2800" b="1" dirty="0">
                <a:solidFill>
                  <a:srgbClr val="FF0000"/>
                </a:solidFill>
              </a:rPr>
              <a:t> 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4DDE881-D5FF-4CE3-A8C5-D695773A15B7}"/>
              </a:ext>
            </a:extLst>
          </p:cNvPr>
          <p:cNvSpPr txBox="1"/>
          <p:nvPr/>
        </p:nvSpPr>
        <p:spPr>
          <a:xfrm>
            <a:off x="4199679" y="4548621"/>
            <a:ext cx="7152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solidFill>
                  <a:srgbClr val="FF0000"/>
                </a:solidFill>
              </a:rPr>
              <a:t> </a:t>
            </a:r>
            <a:r>
              <a:rPr lang="en-GB" sz="2800" b="1" i="1" dirty="0">
                <a:solidFill>
                  <a:srgbClr val="FF0000"/>
                </a:solidFill>
              </a:rPr>
              <a:t>ục</a:t>
            </a:r>
            <a:r>
              <a:rPr lang="vi-VN" sz="2800" b="1" dirty="0">
                <a:solidFill>
                  <a:srgbClr val="FF0000"/>
                </a:solidFill>
              </a:rPr>
              <a:t> 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1A7885-12B1-40E6-8F7D-A814CBAA35CC}"/>
              </a:ext>
            </a:extLst>
          </p:cNvPr>
          <p:cNvSpPr txBox="1"/>
          <p:nvPr/>
        </p:nvSpPr>
        <p:spPr>
          <a:xfrm>
            <a:off x="4831051" y="5271143"/>
            <a:ext cx="7152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solidFill>
                  <a:srgbClr val="FF0000"/>
                </a:solidFill>
              </a:rPr>
              <a:t> </a:t>
            </a:r>
            <a:r>
              <a:rPr lang="en-GB" sz="2800" b="1" i="1" dirty="0" err="1">
                <a:solidFill>
                  <a:srgbClr val="FF0000"/>
                </a:solidFill>
              </a:rPr>
              <a:t>úc</a:t>
            </a:r>
            <a:r>
              <a:rPr lang="vi-VN" sz="2800" b="1" dirty="0">
                <a:solidFill>
                  <a:srgbClr val="FF0000"/>
                </a:solidFill>
              </a:rPr>
              <a:t> 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495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5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4" descr="webjong_illustrations_996553_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2590800" y="3962400"/>
            <a:ext cx="39243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7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40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TẠM BIỆT</a:t>
            </a:r>
          </a:p>
        </p:txBody>
      </p:sp>
      <p:sp>
        <p:nvSpPr>
          <p:cNvPr id="15367" name="WordArt 7"/>
          <p:cNvSpPr>
            <a:spLocks noChangeArrowheads="1" noChangeShapeType="1" noTextEdit="1"/>
          </p:cNvSpPr>
          <p:nvPr/>
        </p:nvSpPr>
        <p:spPr bwMode="auto">
          <a:xfrm>
            <a:off x="609600" y="2438400"/>
            <a:ext cx="8001000" cy="1371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pt-BR" sz="4000" b="1" i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SỨC KHỎE</a:t>
            </a:r>
            <a:endParaRPr lang="en-US" sz="4000" b="1" i="1" kern="1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9093" name="Picture 8" descr="ANIM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62400"/>
            <a:ext cx="1447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04667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219</TotalTime>
  <Words>330</Words>
  <Application>Microsoft Office PowerPoint</Application>
  <PresentationFormat>On-screen Show (4:3)</PresentationFormat>
  <Paragraphs>66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Century Schoolbook</vt:lpstr>
      <vt:lpstr>Times New Roman</vt:lpstr>
      <vt:lpstr>VNI-Times</vt:lpstr>
      <vt:lpstr>Wingdings</vt:lpstr>
      <vt:lpstr>Wingdings 2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PC</cp:lastModifiedBy>
  <cp:revision>29</cp:revision>
  <dcterms:created xsi:type="dcterms:W3CDTF">2020-04-05T03:13:01Z</dcterms:created>
  <dcterms:modified xsi:type="dcterms:W3CDTF">2021-02-17T05:12:36Z</dcterms:modified>
</cp:coreProperties>
</file>